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7" r:id="rId4"/>
    <p:sldId id="261" r:id="rId5"/>
    <p:sldId id="279" r:id="rId6"/>
    <p:sldId id="280" r:id="rId7"/>
    <p:sldId id="264" r:id="rId8"/>
    <p:sldId id="265" r:id="rId9"/>
    <p:sldId id="267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lear Sans" panose="020B0604020202020204" charset="0"/>
      <p:regular r:id="rId16"/>
    </p:embeddedFont>
    <p:embeddedFont>
      <p:font typeface="Clear Sans Bold" panose="020B0604020202020204" charset="0"/>
      <p:regular r:id="rId17"/>
    </p:embeddedFont>
    <p:embeddedFont>
      <p:font typeface="Clear Sans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3165" autoAdjust="0"/>
  </p:normalViewPr>
  <p:slideViewPr>
    <p:cSldViewPr>
      <p:cViewPr>
        <p:scale>
          <a:sx n="66" d="100"/>
          <a:sy n="66" d="100"/>
        </p:scale>
        <p:origin x="768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C83A3-7180-4B7A-B030-6210D597397C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2CBFB-0FB1-4207-B501-C53D97824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44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2CBFB-0FB1-4207-B501-C53D97824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6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2CBFB-0FB1-4207-B501-C53D97824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8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288511"/>
            <a:ext cx="8217084" cy="5266950"/>
            <a:chOff x="0" y="-47625"/>
            <a:chExt cx="10956112" cy="70226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8999"/>
              <a:ext cx="10956112" cy="2735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dirty="0">
                  <a:solidFill>
                    <a:srgbClr val="F7B4A7"/>
                  </a:solidFill>
                  <a:latin typeface="Clear Sans Bold"/>
                </a:rPr>
                <a:t>Predicting  </a:t>
              </a:r>
            </a:p>
            <a:p>
              <a:pPr>
                <a:lnSpc>
                  <a:spcPts val="8000"/>
                </a:lnSpc>
              </a:pPr>
              <a:r>
                <a:rPr lang="en-US" sz="8000" dirty="0">
                  <a:solidFill>
                    <a:srgbClr val="F7B4A7"/>
                  </a:solidFill>
                  <a:latin typeface="Clear Sans Bold"/>
                </a:rPr>
                <a:t>Life Expectancy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56112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94DDDE"/>
                  </a:solidFill>
                  <a:latin typeface="Clear Sans"/>
                </a:rPr>
                <a:t>FINAL PROJECT – AI4E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217587"/>
              <a:ext cx="10956112" cy="757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endParaRPr lang="en-US" sz="3399" dirty="0">
                <a:solidFill>
                  <a:srgbClr val="94DDDE"/>
                </a:solidFill>
                <a:latin typeface="Clear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99183" y="3845817"/>
            <a:ext cx="2530900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630796" y="3845817"/>
            <a:ext cx="2362771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298471" y="3418093"/>
            <a:ext cx="900712" cy="884024"/>
            <a:chOff x="0" y="0"/>
            <a:chExt cx="825825" cy="8105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752">
                  <a:solidFill>
                    <a:srgbClr val="2B4B82"/>
                  </a:solidFill>
                  <a:latin typeface="Clear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93644" y="3418093"/>
            <a:ext cx="900712" cy="884024"/>
            <a:chOff x="0" y="0"/>
            <a:chExt cx="825825" cy="8105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6325" y="1114425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dirty="0">
                <a:solidFill>
                  <a:srgbClr val="2B4B82"/>
                </a:solidFill>
                <a:latin typeface="Clear Sans Bold"/>
              </a:rPr>
              <a:t>Content of the presentation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943165" y="4414838"/>
            <a:ext cx="2401669" cy="4071614"/>
            <a:chOff x="0" y="-57150"/>
            <a:chExt cx="3202226" cy="542882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3202226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u="none" spc="279">
                  <a:solidFill>
                    <a:srgbClr val="2B4B82"/>
                  </a:solidFill>
                  <a:latin typeface="Clear Sans Bold"/>
                </a:rPr>
                <a:t>STEP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928692"/>
              <a:ext cx="3202226" cy="2442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2B4B82"/>
                  </a:solidFill>
                  <a:latin typeface="Clear Sans"/>
                </a:rPr>
                <a:t>Analyzing relationships, visualizing patterns, summarizing statistics.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5272"/>
              <a:ext cx="3202226" cy="1117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2B4B82"/>
                  </a:solidFill>
                  <a:latin typeface="Clear Sans Medium"/>
                </a:rPr>
                <a:t>Exploratory Data Analysis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19123" y="4414837"/>
            <a:ext cx="2459408" cy="3333690"/>
            <a:chOff x="0" y="-57150"/>
            <a:chExt cx="3279211" cy="444492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327921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279" dirty="0">
                  <a:solidFill>
                    <a:srgbClr val="2B4B82"/>
                  </a:solidFill>
                  <a:latin typeface="Clear Sans Bold"/>
                </a:rPr>
                <a:t>STEP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936518"/>
              <a:ext cx="3279211" cy="145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2B4B82"/>
                  </a:solidFill>
                  <a:latin typeface="Clear Sans"/>
                </a:rPr>
                <a:t>Understanding data structure, missing values, types.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19681"/>
              <a:ext cx="3279211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2B4B82"/>
                  </a:solidFill>
                  <a:latin typeface="Clear Sans Medium"/>
                </a:rPr>
                <a:t>Dataset Overview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309469" y="4420707"/>
            <a:ext cx="2459408" cy="3699717"/>
            <a:chOff x="0" y="-57150"/>
            <a:chExt cx="3279211" cy="493295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50"/>
              <a:ext cx="3279211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u="none" spc="279">
                  <a:solidFill>
                    <a:srgbClr val="2B4B82"/>
                  </a:solidFill>
                  <a:latin typeface="Clear Sans Bold"/>
                </a:rPr>
                <a:t>STEP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928692"/>
              <a:ext cx="3279211" cy="1947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2B4B82"/>
                  </a:solidFill>
                  <a:latin typeface="Clear Sans"/>
                </a:rPr>
                <a:t>Model training, evaluating, and drawing conclusions.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25272"/>
              <a:ext cx="3279211" cy="1117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2B4B82"/>
                  </a:solidFill>
                  <a:latin typeface="Clear Sans Medium"/>
                </a:rPr>
                <a:t>Train data and Conclude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088817" y="3418093"/>
            <a:ext cx="900712" cy="884024"/>
            <a:chOff x="0" y="0"/>
            <a:chExt cx="825825" cy="81052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2395" y="294242"/>
            <a:ext cx="4665710" cy="4228512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532941"/>
              </p:ext>
            </p:extLst>
          </p:nvPr>
        </p:nvGraphicFramePr>
        <p:xfrm>
          <a:off x="7543800" y="1028700"/>
          <a:ext cx="9984029" cy="8680121"/>
        </p:xfrm>
        <a:graphic>
          <a:graphicData uri="http://schemas.openxmlformats.org/drawingml/2006/table">
            <a:tbl>
              <a:tblPr/>
              <a:tblGrid>
                <a:gridCol w="998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4657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 dirty="0">
                          <a:solidFill>
                            <a:srgbClr val="F7B4A7"/>
                          </a:solidFill>
                          <a:latin typeface="Clear Sans Bold"/>
                        </a:rPr>
                        <a:t>Dataset Overview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8486">
                <a:tc>
                  <a:txBody>
                    <a:bodyPr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dirty="0">
                          <a:solidFill>
                            <a:srgbClr val="94DDDE"/>
                          </a:solidFill>
                          <a:latin typeface="Clear Sans"/>
                        </a:rPr>
                        <a:t>I use the Life Expectancy (WHO) Kaggle dataset for this demonstration.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3267">
                <a:tc>
                  <a:txBody>
                    <a:bodyPr/>
                    <a:lstStyle/>
                    <a:p>
                      <a:pPr marL="626111" marR="0" lvl="1" indent="-313055" algn="l" defTabSz="914400" rtl="0" eaLnBrk="1" fontAlgn="auto" latinLnBrk="0" hangingPunct="1">
                        <a:lnSpc>
                          <a:spcPts val="40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900" dirty="0">
                          <a:solidFill>
                            <a:srgbClr val="94DDDE"/>
                          </a:solidFill>
                          <a:latin typeface="Clear Sans"/>
                        </a:rPr>
                        <a:t>Keeps track of the health status as well as many other related factors for 193 countries</a:t>
                      </a:r>
                    </a:p>
                    <a:p>
                      <a:pPr marL="626111" marR="0" lvl="1" indent="-313055" algn="l" defTabSz="914400" rtl="0" eaLnBrk="1" fontAlgn="auto" latinLnBrk="0" hangingPunct="1">
                        <a:lnSpc>
                          <a:spcPts val="40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900" dirty="0">
                          <a:solidFill>
                            <a:srgbClr val="94DDDE"/>
                          </a:solidFill>
                          <a:latin typeface="Clear Sans"/>
                        </a:rPr>
                        <a:t>Data from year 2000-2015</a:t>
                      </a: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 dirty="0">
                          <a:solidFill>
                            <a:srgbClr val="94DDDE"/>
                          </a:solidFill>
                          <a:latin typeface="Clear Sans"/>
                        </a:rPr>
                        <a:t>2938 rows x 23 columns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 dirty="0">
                          <a:solidFill>
                            <a:srgbClr val="94DDDE"/>
                          </a:solidFill>
                          <a:latin typeface="Clear Sans"/>
                        </a:rPr>
                        <a:t>Each row consists of multiple indicators for one country in a specific year.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 dirty="0">
                          <a:solidFill>
                            <a:srgbClr val="94DDDE"/>
                          </a:solidFill>
                          <a:latin typeface="Clear Sans"/>
                        </a:rPr>
                        <a:t>Link dataset: https://www.kaggle.com/datasets/kumarajarshi/life-expectancy-who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0" y="9389757"/>
            <a:ext cx="18288000" cy="897243"/>
          </a:xfrm>
          <a:prstGeom prst="rect">
            <a:avLst/>
          </a:prstGeom>
        </p:spPr>
        <p:txBody>
          <a:bodyPr lIns="127000" tIns="127000" rIns="127000" bIns="127000" rtlCol="0" anchor="ctr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2B4B82"/>
                </a:solidFill>
                <a:latin typeface="Clear Sans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6DDEF0-4F61-22F2-BC1F-D015F742B8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766970"/>
            <a:ext cx="7428571" cy="3733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961" y="2482411"/>
            <a:ext cx="6563698" cy="4249225"/>
            <a:chOff x="0" y="85725"/>
            <a:chExt cx="8751597" cy="5665633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8751597" cy="229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 dirty="0">
                  <a:solidFill>
                    <a:srgbClr val="F7B4A7"/>
                  </a:solidFill>
                  <a:latin typeface="Clear Sans Bold"/>
                </a:rPr>
                <a:t>Null</a:t>
              </a:r>
            </a:p>
            <a:p>
              <a:pPr>
                <a:lnSpc>
                  <a:spcPts val="6719"/>
                </a:lnSpc>
              </a:pPr>
              <a:r>
                <a:rPr lang="en-US" sz="6399" dirty="0">
                  <a:solidFill>
                    <a:srgbClr val="F7B4A7"/>
                  </a:solidFill>
                  <a:latin typeface="Clear Sans Bold"/>
                </a:rPr>
                <a:t>Information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106621"/>
              <a:ext cx="8509133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 dirty="0">
                  <a:solidFill>
                    <a:srgbClr val="94DDDE"/>
                  </a:solidFill>
                  <a:latin typeface="Clear Sans"/>
                </a:rPr>
                <a:t>Check for missing data fields.</a:t>
              </a:r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59BA07AA-794D-787E-C937-60B6614063A9}"/>
              </a:ext>
            </a:extLst>
          </p:cNvPr>
          <p:cNvSpPr txBox="1"/>
          <p:nvPr/>
        </p:nvSpPr>
        <p:spPr>
          <a:xfrm>
            <a:off x="225688" y="693853"/>
            <a:ext cx="1006131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 dirty="0">
                <a:solidFill>
                  <a:srgbClr val="F7B4A7"/>
                </a:solidFill>
                <a:latin typeface="Clear Sans Bold"/>
              </a:rPr>
              <a:t>Exploratory Data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B9368B-D8FE-3177-F828-BDAE3D49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151884"/>
            <a:ext cx="12631268" cy="59832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63961" y="2482411"/>
            <a:ext cx="6563698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 dirty="0">
                <a:solidFill>
                  <a:srgbClr val="F7B4A7"/>
                </a:solidFill>
                <a:latin typeface="Clear Sans Bold"/>
              </a:rPr>
              <a:t>Histogram of</a:t>
            </a:r>
          </a:p>
          <a:p>
            <a:pPr>
              <a:lnSpc>
                <a:spcPts val="6719"/>
              </a:lnSpc>
            </a:pPr>
            <a:r>
              <a:rPr lang="en-US" sz="6399" dirty="0">
                <a:solidFill>
                  <a:srgbClr val="F7B4A7"/>
                </a:solidFill>
                <a:latin typeface="Clear Sans Bold"/>
              </a:rPr>
              <a:t>features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9BA07AA-794D-787E-C937-60B6614063A9}"/>
              </a:ext>
            </a:extLst>
          </p:cNvPr>
          <p:cNvSpPr txBox="1"/>
          <p:nvPr/>
        </p:nvSpPr>
        <p:spPr>
          <a:xfrm>
            <a:off x="225688" y="693853"/>
            <a:ext cx="1006131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 dirty="0">
                <a:solidFill>
                  <a:srgbClr val="F7B4A7"/>
                </a:solidFill>
                <a:latin typeface="Clear Sans Bold"/>
              </a:rPr>
              <a:t>Exploratory Data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FD1358-A77A-6080-6ADA-BC8A855B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66900"/>
            <a:ext cx="4957769" cy="3776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E4594B-A1E8-C04E-6105-65B8FF7A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1866900"/>
            <a:ext cx="4969592" cy="37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6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961" y="2482411"/>
            <a:ext cx="6563698" cy="6546422"/>
            <a:chOff x="0" y="85725"/>
            <a:chExt cx="8751597" cy="8728563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8751597" cy="229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 dirty="0">
                  <a:solidFill>
                    <a:srgbClr val="F7B4A7"/>
                  </a:solidFill>
                  <a:latin typeface="Clear Sans Bold"/>
                </a:rPr>
                <a:t>Correlation</a:t>
              </a:r>
            </a:p>
            <a:p>
              <a:pPr>
                <a:lnSpc>
                  <a:spcPts val="6719"/>
                </a:lnSpc>
              </a:pPr>
              <a:r>
                <a:rPr lang="en-US" sz="6399" dirty="0">
                  <a:solidFill>
                    <a:srgbClr val="F7B4A7"/>
                  </a:solidFill>
                  <a:latin typeface="Clear Sans Bold"/>
                </a:rPr>
                <a:t>Matrix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662296"/>
              <a:ext cx="8509133" cy="4151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 dirty="0">
                  <a:solidFill>
                    <a:srgbClr val="94DDDE"/>
                  </a:solidFill>
                  <a:latin typeface="Clear Sans"/>
                </a:rPr>
                <a:t>The Correlation Matrix signifies the relationship between variables in a dataset. It shows how each pair of variables is related, ranging from -1 to 1, indicating negative, positive, or no correlation between them.</a:t>
              </a:r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59BA07AA-794D-787E-C937-60B6614063A9}"/>
              </a:ext>
            </a:extLst>
          </p:cNvPr>
          <p:cNvSpPr txBox="1"/>
          <p:nvPr/>
        </p:nvSpPr>
        <p:spPr>
          <a:xfrm>
            <a:off x="225688" y="693853"/>
            <a:ext cx="1006131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 dirty="0">
                <a:solidFill>
                  <a:srgbClr val="F7B4A7"/>
                </a:solidFill>
                <a:latin typeface="Clear Sans Bold"/>
              </a:rPr>
              <a:t>Exploratory Data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54708-5D44-2986-50C3-4B6827C1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2095500"/>
            <a:ext cx="8828571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1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43088" y="-1095217"/>
            <a:ext cx="6414740" cy="6631780"/>
          </a:xfrm>
          <a:custGeom>
            <a:avLst/>
            <a:gdLst/>
            <a:ahLst/>
            <a:cxnLst/>
            <a:rect l="l" t="t" r="r" b="b"/>
            <a:pathLst>
              <a:path w="6414740" h="663178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6160" y="888884"/>
            <a:ext cx="9569415" cy="1604294"/>
            <a:chOff x="0" y="85725"/>
            <a:chExt cx="12759220" cy="2139059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2759220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 dirty="0">
                  <a:solidFill>
                    <a:srgbClr val="2B4B82"/>
                  </a:solidFill>
                  <a:latin typeface="Clear Sans Bold"/>
                </a:rPr>
                <a:t>Training Data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78025"/>
              <a:ext cx="12759220" cy="646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 b="1" dirty="0">
                  <a:solidFill>
                    <a:srgbClr val="2B4B82"/>
                  </a:solidFill>
                  <a:latin typeface="Clear Sans"/>
                </a:rPr>
                <a:t>Data Preprocessing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2963"/>
              </p:ext>
            </p:extLst>
          </p:nvPr>
        </p:nvGraphicFramePr>
        <p:xfrm>
          <a:off x="1032330" y="6824717"/>
          <a:ext cx="16824960" cy="2550287"/>
        </p:xfrm>
        <a:graphic>
          <a:graphicData uri="http://schemas.openxmlformats.org/drawingml/2006/table">
            <a:tbl>
              <a:tblPr/>
              <a:tblGrid>
                <a:gridCol w="420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18183796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B4B82"/>
                          </a:solidFill>
                          <a:latin typeface="Clear Sans Bold"/>
                        </a:rPr>
                        <a:t>Linear Regression</a:t>
                      </a: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B4B82"/>
                          </a:solidFill>
                          <a:latin typeface="Clear Sans Bold"/>
                        </a:rPr>
                        <a:t>Support Vector Regression</a:t>
                      </a: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B4B82"/>
                          </a:solidFill>
                          <a:latin typeface="Clear Sans Bold"/>
                        </a:rPr>
                        <a:t>Random</a:t>
                      </a:r>
                    </a:p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B4B82"/>
                          </a:solidFill>
                          <a:latin typeface="Clear Sans Bold"/>
                        </a:rPr>
                        <a:t>Forest</a:t>
                      </a: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B4B82"/>
                          </a:solidFill>
                          <a:latin typeface="Clear Sans Bold"/>
                        </a:rPr>
                        <a:t>Gradient</a:t>
                      </a:r>
                    </a:p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B4B82"/>
                          </a:solidFill>
                          <a:latin typeface="Clear Sans Bold"/>
                        </a:rPr>
                        <a:t>Boosting</a:t>
                      </a: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"/>
                        </a:rPr>
                        <a:t>Predicts values based on linear relationships.</a:t>
                      </a: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"/>
                        </a:rPr>
                        <a:t>Uses SVM for continuous value prediction.</a:t>
                      </a:r>
                      <a:endParaRPr lang="en-US" sz="1100" dirty="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"/>
                        </a:rPr>
                        <a:t>Ensemble method using multiple decision trees.</a:t>
                      </a:r>
                      <a:endParaRPr lang="en-US" sz="1100" dirty="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"/>
                        </a:rPr>
                        <a:t>Sequentially improves model accuracy.</a:t>
                      </a:r>
                      <a:endParaRPr lang="en-US" sz="2400" dirty="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B0C8A782-8A5A-77FA-591E-BABEAA57ACDD}"/>
              </a:ext>
            </a:extLst>
          </p:cNvPr>
          <p:cNvSpPr txBox="1"/>
          <p:nvPr/>
        </p:nvSpPr>
        <p:spPr>
          <a:xfrm>
            <a:off x="1028701" y="5605990"/>
            <a:ext cx="9569415" cy="48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b="1" dirty="0">
                <a:solidFill>
                  <a:srgbClr val="2B4B82"/>
                </a:solidFill>
                <a:latin typeface="Clear Sans"/>
              </a:rPr>
              <a:t>Model for training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56D1FBD-5A4C-8DCD-2309-CF6741E7B50F}"/>
              </a:ext>
            </a:extLst>
          </p:cNvPr>
          <p:cNvSpPr txBox="1"/>
          <p:nvPr/>
        </p:nvSpPr>
        <p:spPr>
          <a:xfrm>
            <a:off x="946159" y="2562605"/>
            <a:ext cx="9569415" cy="204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B82"/>
                </a:solidFill>
                <a:latin typeface="Clear Sans"/>
              </a:rPr>
              <a:t>Fill missing (</a:t>
            </a:r>
            <a:r>
              <a:rPr lang="en-US" sz="2400" dirty="0" err="1">
                <a:solidFill>
                  <a:srgbClr val="2B4B82"/>
                </a:solidFill>
                <a:latin typeface="Clear Sans"/>
              </a:rPr>
              <a:t>NaN</a:t>
            </a:r>
            <a:r>
              <a:rPr lang="en-US" sz="2400" dirty="0">
                <a:solidFill>
                  <a:srgbClr val="2B4B82"/>
                </a:solidFill>
                <a:latin typeface="Clear Sans"/>
              </a:rPr>
              <a:t>) values in data with the mean of each numerical column.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B82"/>
                </a:solidFill>
                <a:latin typeface="Clear Sans"/>
              </a:rPr>
              <a:t>Encoding data features.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B82"/>
                </a:solidFill>
                <a:latin typeface="Clear Sans"/>
              </a:rPr>
              <a:t>Split the data into training and testing sets.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89866"/>
              </p:ext>
            </p:extLst>
          </p:nvPr>
        </p:nvGraphicFramePr>
        <p:xfrm>
          <a:off x="7772400" y="190500"/>
          <a:ext cx="9485677" cy="9495473"/>
        </p:xfrm>
        <a:graphic>
          <a:graphicData uri="http://schemas.openxmlformats.org/drawingml/2006/table">
            <a:tbl>
              <a:tblPr/>
              <a:tblGrid>
                <a:gridCol w="9485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F7B4A7"/>
                          </a:solidFill>
                          <a:latin typeface="Clear Sans Bold"/>
                        </a:rPr>
                        <a:t>Linear Regression Model: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EFEFE"/>
                          </a:solidFill>
                          <a:latin typeface="Clear Sans"/>
                        </a:rPr>
                        <a:t>A negative R2 score indicates poor performance, suggesting the model is not fitting the test data and might have overfitting.</a:t>
                      </a:r>
                      <a:endParaRPr lang="en-US" sz="1100" dirty="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F7B4A7"/>
                          </a:solidFill>
                          <a:latin typeface="Clear Sans Bold"/>
                        </a:rPr>
                        <a:t>Support Vector Regressor (SVR):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EFEFE"/>
                          </a:solidFill>
                          <a:latin typeface="Clear Sans"/>
                        </a:rPr>
                        <a:t>The model shows relatively low scores in both training and testing data, indicating inefficiency.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F7B4A7"/>
                          </a:solidFill>
                          <a:latin typeface="Clear Sans Bold"/>
                        </a:rPr>
                        <a:t>Random Forest Regressor: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EFEFE"/>
                          </a:solidFill>
                          <a:latin typeface="Clear Sans"/>
                        </a:rPr>
                        <a:t>The model exhibits good scores in both training and testing data, with minor variance, suggesting it works well and is not overfitting.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F7B4A7"/>
                          </a:solidFill>
                          <a:latin typeface="Clear Sans Bold"/>
                        </a:rPr>
                        <a:t>Gradient Boosting Regressor: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501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EFEFE"/>
                          </a:solidFill>
                          <a:latin typeface="Clear Sans"/>
                        </a:rPr>
                        <a:t>The model showcases very high scores in both training and testing data, with minimal deviation, indicating efficiency and no overfitting.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061737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87452" y="1459041"/>
            <a:ext cx="577259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 dirty="0">
                <a:solidFill>
                  <a:srgbClr val="94DDDE"/>
                </a:solidFill>
                <a:latin typeface="Clear Sans Bold"/>
              </a:rPr>
              <a:t>Results and </a:t>
            </a:r>
          </a:p>
          <a:p>
            <a:pPr>
              <a:lnSpc>
                <a:spcPts val="6719"/>
              </a:lnSpc>
            </a:pPr>
            <a:r>
              <a:rPr lang="en-US" sz="6399" dirty="0">
                <a:solidFill>
                  <a:srgbClr val="94DDDE"/>
                </a:solidFill>
                <a:latin typeface="Clear Sans Bold"/>
              </a:rPr>
              <a:t>Conclude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2C514-C0CD-2B33-0BE2-B8BAF61A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00" y="5002598"/>
            <a:ext cx="7269436" cy="1024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F08F9-091D-AE46-B1FF-8EC91092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0" y="6288894"/>
            <a:ext cx="7307766" cy="882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CD216-E13D-A01B-2EE1-39033329D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0" y="7494809"/>
            <a:ext cx="7307766" cy="1001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2D278-8673-6894-D6AE-1B53899BB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01" y="8744147"/>
            <a:ext cx="7307766" cy="813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96260" y="6590600"/>
            <a:ext cx="14136006" cy="944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9600" dirty="0">
                <a:solidFill>
                  <a:srgbClr val="94DDDE"/>
                </a:solidFill>
                <a:latin typeface="Clear Sans Bold"/>
              </a:rPr>
              <a:t>Thank you for listening.</a:t>
            </a:r>
          </a:p>
        </p:txBody>
      </p:sp>
      <p:sp>
        <p:nvSpPr>
          <p:cNvPr id="3" name="Freeform 3"/>
          <p:cNvSpPr/>
          <p:nvPr/>
        </p:nvSpPr>
        <p:spPr>
          <a:xfrm>
            <a:off x="4610774" y="1441513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9313" y="5316566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42874" y="306743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372</Words>
  <Application>Microsoft Office PowerPoint</Application>
  <PresentationFormat>Custom</PresentationFormat>
  <Paragraphs>64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Clear Sans</vt:lpstr>
      <vt:lpstr>Calibri</vt:lpstr>
      <vt:lpstr>Arial</vt:lpstr>
      <vt:lpstr>Clear Sans Medium</vt:lpstr>
      <vt:lpstr>Clear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 Tran</cp:lastModifiedBy>
  <cp:revision>3</cp:revision>
  <dcterms:created xsi:type="dcterms:W3CDTF">2006-08-16T00:00:00Z</dcterms:created>
  <dcterms:modified xsi:type="dcterms:W3CDTF">2023-12-08T10:44:55Z</dcterms:modified>
  <dc:identifier>DAF2YLS5wr0</dc:identifier>
</cp:coreProperties>
</file>